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698200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Basics #1</a:t>
            </a:r>
            <a:endParaRPr lang="en-US" sz="5249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762958"/>
            <a:ext cx="640472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Package Definition and Imports﻿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2568297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Package specification should be at the top of the source file.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3173611"/>
            <a:ext cx="10554414" cy="2332196"/>
          </a:xfrm>
          <a:prstGeom prst="roundRect">
            <a:avLst>
              <a:gd name="adj" fmla="val 4287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026920" y="3173611"/>
            <a:ext cx="10576560" cy="2332196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249091" y="3340179"/>
            <a:ext cx="10132219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package my.demo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kotlin.text.*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...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5755719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is not required to match directories and packages: source files can be placed arbitrarily in the file system.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226463"/>
            <a:ext cx="4120634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 Entry Point﻿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2031802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entry point of a Kotlin application is the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2659975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026920" y="2659975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249091" y="2826544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main()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println("Hello world!")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4442460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Another form of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accepts a variable number of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arguments.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37993" y="5070634"/>
            <a:ext cx="10554414" cy="1932384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2026920" y="5070634"/>
            <a:ext cx="10576560" cy="1932384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2249091" y="5237202"/>
            <a:ext cx="10132219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main(args: Array&lt;String&gt;)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args[0] = "ibrahim can"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println(args.contentToString())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826181"/>
            <a:ext cx="580655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Print to the Standard Output﻿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2631519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prints its argument to the standard output.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3259693"/>
            <a:ext cx="10554414" cy="1132761"/>
          </a:xfrm>
          <a:prstGeom prst="roundRect">
            <a:avLst>
              <a:gd name="adj" fmla="val 8827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026920" y="3259693"/>
            <a:ext cx="10576560" cy="1132761"/>
          </a:xfrm>
          <a:prstGeom prst="roundRect">
            <a:avLst>
              <a:gd name="adj" fmla="val 2942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249091" y="3426262"/>
            <a:ext cx="10132219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print("Hello 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print("world!")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37993" y="4642366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prints its arguments and adds a line break, so that the next thing you print appears on the next line.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37993" y="5270540"/>
            <a:ext cx="10554414" cy="1132761"/>
          </a:xfrm>
          <a:prstGeom prst="roundRect">
            <a:avLst>
              <a:gd name="adj" fmla="val 8827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2026920" y="5270540"/>
            <a:ext cx="10576560" cy="1132761"/>
          </a:xfrm>
          <a:prstGeom prst="roundRect">
            <a:avLst>
              <a:gd name="adj" fmla="val 2942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2249091" y="5437108"/>
            <a:ext cx="10132219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println("Hello world!")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println(42)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208973" y="486013"/>
            <a:ext cx="2766179" cy="4321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03"/>
              </a:lnSpc>
              <a:buNone/>
            </a:pPr>
            <a:r>
              <a:rPr lang="en-US" sz="2723" b="1" spc="-8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Functions﻿</a:t>
            </a:r>
            <a:endParaRPr lang="en-US" sz="2723" dirty="0"/>
          </a:p>
        </p:txBody>
      </p:sp>
      <p:sp>
        <p:nvSpPr>
          <p:cNvPr id="7" name="Text 4"/>
          <p:cNvSpPr/>
          <p:nvPr/>
        </p:nvSpPr>
        <p:spPr>
          <a:xfrm>
            <a:off x="3208973" y="1112639"/>
            <a:ext cx="821233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function with two </a:t>
            </a:r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parameters and </a:t>
            </a:r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return type.</a:t>
            </a:r>
            <a:endParaRPr lang="en-US" sz="1361" dirty="0"/>
          </a:p>
        </p:txBody>
      </p:sp>
      <p:sp>
        <p:nvSpPr>
          <p:cNvPr id="8" name="Shape 5"/>
          <p:cNvSpPr/>
          <p:nvPr/>
        </p:nvSpPr>
        <p:spPr>
          <a:xfrm>
            <a:off x="3208973" y="1591270"/>
            <a:ext cx="8212336" cy="1192649"/>
          </a:xfrm>
          <a:prstGeom prst="roundRect">
            <a:avLst>
              <a:gd name="adj" fmla="val 6523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200400" y="1591270"/>
            <a:ext cx="8229481" cy="1192649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373279" y="1720929"/>
            <a:ext cx="7883723" cy="9333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sum(a: Int, b: Int): Int {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a + b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61" dirty="0"/>
          </a:p>
        </p:txBody>
      </p:sp>
      <p:sp>
        <p:nvSpPr>
          <p:cNvPr id="11" name="Text 8"/>
          <p:cNvSpPr/>
          <p:nvPr/>
        </p:nvSpPr>
        <p:spPr>
          <a:xfrm>
            <a:off x="3208973" y="2978348"/>
            <a:ext cx="8212336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function body can be an expression. Its return type is inferred.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3208973" y="3449360"/>
            <a:ext cx="8212336" cy="570428"/>
          </a:xfrm>
          <a:prstGeom prst="roundRect">
            <a:avLst>
              <a:gd name="adj" fmla="val 13639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200400" y="3449360"/>
            <a:ext cx="8229481" cy="570428"/>
          </a:xfrm>
          <a:prstGeom prst="roundRect">
            <a:avLst>
              <a:gd name="adj" fmla="val 4546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373279" y="3579019"/>
            <a:ext cx="7883723" cy="311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sum(a: Int, b: Int) = a + b</a:t>
            </a:r>
            <a:endParaRPr lang="en-US" sz="1361" dirty="0"/>
          </a:p>
        </p:txBody>
      </p:sp>
      <p:sp>
        <p:nvSpPr>
          <p:cNvPr id="15" name="Text 12"/>
          <p:cNvSpPr/>
          <p:nvPr/>
        </p:nvSpPr>
        <p:spPr>
          <a:xfrm>
            <a:off x="3208973" y="4214217"/>
            <a:ext cx="8212336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function that returns no meaningful value.</a:t>
            </a:r>
            <a:endParaRPr lang="en-US" sz="1361" dirty="0"/>
          </a:p>
        </p:txBody>
      </p:sp>
      <p:sp>
        <p:nvSpPr>
          <p:cNvPr id="16" name="Shape 13"/>
          <p:cNvSpPr/>
          <p:nvPr/>
        </p:nvSpPr>
        <p:spPr>
          <a:xfrm>
            <a:off x="3208973" y="4685228"/>
            <a:ext cx="8212336" cy="1192649"/>
          </a:xfrm>
          <a:prstGeom prst="roundRect">
            <a:avLst>
              <a:gd name="adj" fmla="val 6523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200400" y="4685228"/>
            <a:ext cx="8229481" cy="1192649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373279" y="4814888"/>
            <a:ext cx="7883723" cy="9333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printSum(a: Int, b: Int): Unit {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println("sum of $a and $b is ${a + b}")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61" dirty="0"/>
          </a:p>
        </p:txBody>
      </p:sp>
      <p:sp>
        <p:nvSpPr>
          <p:cNvPr id="19" name="Text 16"/>
          <p:cNvSpPr/>
          <p:nvPr/>
        </p:nvSpPr>
        <p:spPr>
          <a:xfrm>
            <a:off x="3208973" y="6072307"/>
            <a:ext cx="821233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Unit</a:t>
            </a:r>
            <a:pPr indent="0" marL="0">
              <a:lnSpc>
                <a:spcPts val="2178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return type can be omitted.</a:t>
            </a:r>
            <a:endParaRPr lang="en-US" sz="1361" dirty="0"/>
          </a:p>
        </p:txBody>
      </p:sp>
      <p:sp>
        <p:nvSpPr>
          <p:cNvPr id="20" name="Shape 17"/>
          <p:cNvSpPr/>
          <p:nvPr/>
        </p:nvSpPr>
        <p:spPr>
          <a:xfrm>
            <a:off x="3208973" y="6550938"/>
            <a:ext cx="8212336" cy="1192649"/>
          </a:xfrm>
          <a:prstGeom prst="roundRect">
            <a:avLst>
              <a:gd name="adj" fmla="val 6523"/>
            </a:avLst>
          </a:prstGeom>
          <a:solidFill>
            <a:srgbClr val="ECEDF8"/>
          </a:solidFill>
          <a:ln/>
        </p:spPr>
      </p:sp>
      <p:sp>
        <p:nvSpPr>
          <p:cNvPr id="21" name="Shape 18"/>
          <p:cNvSpPr/>
          <p:nvPr/>
        </p:nvSpPr>
        <p:spPr>
          <a:xfrm>
            <a:off x="3200400" y="6550938"/>
            <a:ext cx="8229481" cy="1192649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22" name="Text 19"/>
          <p:cNvSpPr/>
          <p:nvPr/>
        </p:nvSpPr>
        <p:spPr>
          <a:xfrm>
            <a:off x="3373279" y="6680597"/>
            <a:ext cx="7883723" cy="9333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printSum(a: Int, b: Int) {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println("sum of $a and $b is ${a + b}")</a:t>
            </a:r>
            <a:endParaRPr lang="en-US" sz="1361" dirty="0"/>
          </a:p>
          <a:p>
            <a:pPr indent="0" marL="0">
              <a:lnSpc>
                <a:spcPts val="2450"/>
              </a:lnSpc>
              <a:buNone/>
            </a:pPr>
            <a:r>
              <a:rPr lang="en-US" sz="1361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61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052405" y="504230"/>
            <a:ext cx="2871788" cy="4486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533"/>
              </a:lnSpc>
              <a:buNone/>
            </a:pPr>
            <a:r>
              <a:rPr lang="en-US" sz="2827" b="1" spc="-8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Variables﻿</a:t>
            </a:r>
            <a:endParaRPr lang="en-US" sz="2827" dirty="0"/>
          </a:p>
        </p:txBody>
      </p:sp>
      <p:sp>
        <p:nvSpPr>
          <p:cNvPr id="7" name="Text 4"/>
          <p:cNvSpPr/>
          <p:nvPr/>
        </p:nvSpPr>
        <p:spPr>
          <a:xfrm>
            <a:off x="3052405" y="1154668"/>
            <a:ext cx="8525589" cy="294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Read-only local variables are defined using the keyword </a:t>
            </a:r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</a:t>
            </a:r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They can be assigned a value only once.</a:t>
            </a:r>
            <a:endParaRPr lang="en-US" sz="1413" dirty="0"/>
          </a:p>
        </p:txBody>
      </p:sp>
      <p:sp>
        <p:nvSpPr>
          <p:cNvPr id="8" name="Shape 5"/>
          <p:cNvSpPr/>
          <p:nvPr/>
        </p:nvSpPr>
        <p:spPr>
          <a:xfrm>
            <a:off x="3052405" y="1651278"/>
            <a:ext cx="8525589" cy="1561624"/>
          </a:xfrm>
          <a:prstGeom prst="roundRect">
            <a:avLst>
              <a:gd name="adj" fmla="val 5172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043476" y="1651278"/>
            <a:ext cx="8543449" cy="1561624"/>
          </a:xfrm>
          <a:prstGeom prst="roundRect">
            <a:avLst>
              <a:gd name="adj" fmla="val 1724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222903" y="1785818"/>
            <a:ext cx="8184594" cy="12925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a: Int = 1  // immediate assignment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 = 2   // `Int` type is inferred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c: Int  // Type required when no initializer is provided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 = 3       // deferred assignment</a:t>
            </a:r>
            <a:endParaRPr lang="en-US" sz="1413" dirty="0"/>
          </a:p>
        </p:txBody>
      </p:sp>
      <p:sp>
        <p:nvSpPr>
          <p:cNvPr id="11" name="Text 8"/>
          <p:cNvSpPr/>
          <p:nvPr/>
        </p:nvSpPr>
        <p:spPr>
          <a:xfrm>
            <a:off x="3052405" y="3414713"/>
            <a:ext cx="8525589" cy="2947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Variables that can be reassigned use the </a:t>
            </a:r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</a:t>
            </a:r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keyword.</a:t>
            </a:r>
            <a:endParaRPr lang="en-US" sz="1413" dirty="0"/>
          </a:p>
        </p:txBody>
      </p:sp>
      <p:sp>
        <p:nvSpPr>
          <p:cNvPr id="12" name="Shape 9"/>
          <p:cNvSpPr/>
          <p:nvPr/>
        </p:nvSpPr>
        <p:spPr>
          <a:xfrm>
            <a:off x="3052405" y="3911322"/>
            <a:ext cx="8525589" cy="915353"/>
          </a:xfrm>
          <a:prstGeom prst="roundRect">
            <a:avLst>
              <a:gd name="adj" fmla="val 8824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043476" y="3911322"/>
            <a:ext cx="8543449" cy="915353"/>
          </a:xfrm>
          <a:prstGeom prst="roundRect">
            <a:avLst>
              <a:gd name="adj" fmla="val 2941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222903" y="4045863"/>
            <a:ext cx="8184594" cy="6462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x = 5 // `Int` type is inferred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 += 1</a:t>
            </a:r>
            <a:endParaRPr lang="en-US" sz="1413" dirty="0"/>
          </a:p>
        </p:txBody>
      </p:sp>
      <p:sp>
        <p:nvSpPr>
          <p:cNvPr id="15" name="Text 12"/>
          <p:cNvSpPr/>
          <p:nvPr/>
        </p:nvSpPr>
        <p:spPr>
          <a:xfrm>
            <a:off x="3052405" y="5028486"/>
            <a:ext cx="8525589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61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 can declare variables at the top level.</a:t>
            </a:r>
            <a:endParaRPr lang="en-US" sz="1413" dirty="0"/>
          </a:p>
        </p:txBody>
      </p:sp>
      <p:sp>
        <p:nvSpPr>
          <p:cNvPr id="16" name="Shape 13"/>
          <p:cNvSpPr/>
          <p:nvPr/>
        </p:nvSpPr>
        <p:spPr>
          <a:xfrm>
            <a:off x="3052405" y="5517475"/>
            <a:ext cx="8525589" cy="2207895"/>
          </a:xfrm>
          <a:prstGeom prst="roundRect">
            <a:avLst>
              <a:gd name="adj" fmla="val 3658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043476" y="5517475"/>
            <a:ext cx="8543449" cy="2207895"/>
          </a:xfrm>
          <a:prstGeom prst="roundRect">
            <a:avLst>
              <a:gd name="adj" fmla="val 1219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222903" y="5652016"/>
            <a:ext cx="8184594" cy="19388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PI = 3.14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x = 0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incrementX() { 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x += 1 </a:t>
            </a:r>
            <a:endParaRPr lang="en-US" sz="1413" dirty="0"/>
          </a:p>
          <a:p>
            <a:pPr indent="0" marL="0">
              <a:lnSpc>
                <a:spcPts val="2544"/>
              </a:lnSpc>
              <a:buNone/>
            </a:pPr>
            <a:r>
              <a:rPr lang="en-US" sz="1413" spc="-28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13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490079" y="444698"/>
            <a:ext cx="4362450" cy="4025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70"/>
              </a:lnSpc>
              <a:buNone/>
            </a:pPr>
            <a:r>
              <a:rPr lang="en-US" sz="2536" b="1" spc="-7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Classes &amp; Instances﻿</a:t>
            </a:r>
            <a:endParaRPr lang="en-US" sz="2536" dirty="0"/>
          </a:p>
        </p:txBody>
      </p:sp>
      <p:sp>
        <p:nvSpPr>
          <p:cNvPr id="7" name="Text 4"/>
          <p:cNvSpPr/>
          <p:nvPr/>
        </p:nvSpPr>
        <p:spPr>
          <a:xfrm>
            <a:off x="3490079" y="1028343"/>
            <a:ext cx="7650123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define a class, use the 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keyword.</a:t>
            </a:r>
            <a:endParaRPr lang="en-US" sz="1268" dirty="0"/>
          </a:p>
        </p:txBody>
      </p:sp>
      <p:sp>
        <p:nvSpPr>
          <p:cNvPr id="8" name="Shape 5"/>
          <p:cNvSpPr/>
          <p:nvPr/>
        </p:nvSpPr>
        <p:spPr>
          <a:xfrm>
            <a:off x="3490079" y="1482328"/>
            <a:ext cx="7650123" cy="531376"/>
          </a:xfrm>
          <a:prstGeom prst="roundRect">
            <a:avLst>
              <a:gd name="adj" fmla="val 13639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482102" y="1482328"/>
            <a:ext cx="7666077" cy="531376"/>
          </a:xfrm>
          <a:prstGeom prst="roundRect">
            <a:avLst>
              <a:gd name="adj" fmla="val 4546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643074" y="1603058"/>
            <a:ext cx="7344132" cy="2899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Shape</a:t>
            </a:r>
            <a:endParaRPr lang="en-US" sz="1268" dirty="0"/>
          </a:p>
        </p:txBody>
      </p:sp>
      <p:sp>
        <p:nvSpPr>
          <p:cNvPr id="11" name="Text 8"/>
          <p:cNvSpPr/>
          <p:nvPr/>
        </p:nvSpPr>
        <p:spPr>
          <a:xfrm>
            <a:off x="3490079" y="2194798"/>
            <a:ext cx="7650123" cy="257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Properties of a class can be listed in its declaration or body.</a:t>
            </a:r>
            <a:endParaRPr lang="en-US" sz="1268" dirty="0"/>
          </a:p>
        </p:txBody>
      </p:sp>
      <p:sp>
        <p:nvSpPr>
          <p:cNvPr id="12" name="Shape 9"/>
          <p:cNvSpPr/>
          <p:nvPr/>
        </p:nvSpPr>
        <p:spPr>
          <a:xfrm>
            <a:off x="3490079" y="2633543"/>
            <a:ext cx="7650123" cy="1111210"/>
          </a:xfrm>
          <a:prstGeom prst="roundRect">
            <a:avLst>
              <a:gd name="adj" fmla="val 6522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482102" y="2633543"/>
            <a:ext cx="7666077" cy="1111210"/>
          </a:xfrm>
          <a:prstGeom prst="roundRect">
            <a:avLst>
              <a:gd name="adj" fmla="val 2174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643074" y="2754273"/>
            <a:ext cx="7344132" cy="869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Rectangle(val height: Double, val length: Double) {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perimeter = (height + length) * 2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68" dirty="0"/>
          </a:p>
        </p:txBody>
      </p:sp>
      <p:sp>
        <p:nvSpPr>
          <p:cNvPr id="15" name="Text 12"/>
          <p:cNvSpPr/>
          <p:nvPr/>
        </p:nvSpPr>
        <p:spPr>
          <a:xfrm>
            <a:off x="3490079" y="3925848"/>
            <a:ext cx="7650123" cy="257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default constructor with parameters listed in the class declaration is available automatically.</a:t>
            </a:r>
            <a:endParaRPr lang="en-US" sz="1268" dirty="0"/>
          </a:p>
        </p:txBody>
      </p:sp>
      <p:sp>
        <p:nvSpPr>
          <p:cNvPr id="16" name="Shape 13"/>
          <p:cNvSpPr/>
          <p:nvPr/>
        </p:nvSpPr>
        <p:spPr>
          <a:xfrm>
            <a:off x="3490079" y="4364593"/>
            <a:ext cx="7650123" cy="821293"/>
          </a:xfrm>
          <a:prstGeom prst="roundRect">
            <a:avLst>
              <a:gd name="adj" fmla="val 8825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482102" y="4364593"/>
            <a:ext cx="7666077" cy="821293"/>
          </a:xfrm>
          <a:prstGeom prst="roundRect">
            <a:avLst>
              <a:gd name="adj" fmla="val 2942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643074" y="4485323"/>
            <a:ext cx="7344132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rectangle = Rectangle(5.0, 2.0)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println("The perimeter is ${rectangle.perimeter}")</a:t>
            </a:r>
            <a:endParaRPr lang="en-US" sz="1268" dirty="0"/>
          </a:p>
        </p:txBody>
      </p:sp>
      <p:sp>
        <p:nvSpPr>
          <p:cNvPr id="19" name="Text 16"/>
          <p:cNvSpPr/>
          <p:nvPr/>
        </p:nvSpPr>
        <p:spPr>
          <a:xfrm>
            <a:off x="3490079" y="5366980"/>
            <a:ext cx="7650123" cy="5457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Inheritance between classes is declared by a colon (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 Classes are final by default; to make a class inheritable, mark it as 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open</a:t>
            </a:r>
            <a:pPr indent="0" marL="0">
              <a:lnSpc>
                <a:spcPts val="2029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68" dirty="0"/>
          </a:p>
        </p:txBody>
      </p:sp>
      <p:sp>
        <p:nvSpPr>
          <p:cNvPr id="20" name="Shape 17"/>
          <p:cNvSpPr/>
          <p:nvPr/>
        </p:nvSpPr>
        <p:spPr>
          <a:xfrm>
            <a:off x="3490079" y="6093857"/>
            <a:ext cx="7650123" cy="1691045"/>
          </a:xfrm>
          <a:prstGeom prst="roundRect">
            <a:avLst>
              <a:gd name="adj" fmla="val 4286"/>
            </a:avLst>
          </a:prstGeom>
          <a:solidFill>
            <a:srgbClr val="ECEDF8"/>
          </a:solidFill>
          <a:ln/>
        </p:spPr>
      </p:sp>
      <p:sp>
        <p:nvSpPr>
          <p:cNvPr id="21" name="Shape 18"/>
          <p:cNvSpPr/>
          <p:nvPr/>
        </p:nvSpPr>
        <p:spPr>
          <a:xfrm>
            <a:off x="3482102" y="6093857"/>
            <a:ext cx="7666077" cy="1691045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22" name="Text 19"/>
          <p:cNvSpPr/>
          <p:nvPr/>
        </p:nvSpPr>
        <p:spPr>
          <a:xfrm>
            <a:off x="3643074" y="6214586"/>
            <a:ext cx="7344132" cy="1449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open class Shape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Rectangle(val height: Double, val length: Double): Shape() {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perimeter = (height + length) * 2</a:t>
            </a:r>
            <a:endParaRPr lang="en-US" sz="1268" dirty="0"/>
          </a:p>
          <a:p>
            <a:pPr indent="0" marL="0">
              <a:lnSpc>
                <a:spcPts val="2283"/>
              </a:lnSpc>
              <a:buNone/>
            </a:pPr>
            <a:r>
              <a:rPr lang="en-US" sz="1268" spc="-2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68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146221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String Templates﻿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951559"/>
            <a:ext cx="10554414" cy="3131820"/>
          </a:xfrm>
          <a:prstGeom prst="roundRect">
            <a:avLst>
              <a:gd name="adj" fmla="val 3193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951559"/>
            <a:ext cx="10576560" cy="3131820"/>
          </a:xfrm>
          <a:prstGeom prst="roundRect">
            <a:avLst>
              <a:gd name="adj" fmla="val 1064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118128"/>
            <a:ext cx="10132219" cy="2798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a = 1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simple name in template: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s1 = "a is $a" 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 = 2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arbitrary expression in template: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s2 = "${s1.replace("is", "was")}, but now is $a"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2024-01-14T13:25:20Z</dcterms:created>
  <dcterms:modified xsi:type="dcterms:W3CDTF">2024-01-14T13:25:20Z</dcterms:modified>
</cp:coreProperties>
</file>